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19"/>
  </p:notesMasterIdLst>
  <p:sldIdLst>
    <p:sldId id="256" r:id="rId5"/>
    <p:sldId id="257" r:id="rId6"/>
    <p:sldId id="259" r:id="rId7"/>
    <p:sldId id="273" r:id="rId8"/>
    <p:sldId id="274" r:id="rId9"/>
    <p:sldId id="265" r:id="rId10"/>
    <p:sldId id="266" r:id="rId11"/>
    <p:sldId id="267" r:id="rId12"/>
    <p:sldId id="262" r:id="rId13"/>
    <p:sldId id="268" r:id="rId14"/>
    <p:sldId id="272" r:id="rId15"/>
    <p:sldId id="264" r:id="rId16"/>
    <p:sldId id="261" r:id="rId17"/>
    <p:sldId id="263"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31EDEA-1A1B-41A7-ADE0-B1DCDCF75B86}" v="86" dt="2021-02-05T07:23:34.7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65862D-9F62-42D4-9E3C-331C81C5A40D}" type="datetimeFigureOut">
              <a:rPr lang="nl-NL" smtClean="0"/>
              <a:t>5-2-2021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BE63F7-E05C-4FB5-BF71-7573C0678E9D}" type="slidenum">
              <a:rPr lang="nl-NL" smtClean="0"/>
              <a:t>‹nr.›</a:t>
            </a:fld>
            <a:endParaRPr lang="nl-NL"/>
          </a:p>
        </p:txBody>
      </p:sp>
    </p:spTree>
    <p:extLst>
      <p:ext uri="{BB962C8B-B14F-4D97-AF65-F5344CB8AC3E}">
        <p14:creationId xmlns:p14="http://schemas.microsoft.com/office/powerpoint/2010/main" val="287587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2/5/2021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77821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966561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2/5/2021</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232621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2/5/2021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356969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2/5/2021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519337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448930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897816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018388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35799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2/5/2021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‹nr.›</a:t>
            </a:fld>
            <a:endParaRPr lang="en-US" dirty="0"/>
          </a:p>
        </p:txBody>
      </p:sp>
    </p:spTree>
    <p:extLst>
      <p:ext uri="{BB962C8B-B14F-4D97-AF65-F5344CB8AC3E}">
        <p14:creationId xmlns:p14="http://schemas.microsoft.com/office/powerpoint/2010/main" val="150914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2/5/2021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589488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ED291B17-9318-49DB-B28B-6E5994AE9581}" type="datetime1">
              <a:rPr lang="en-US" smtClean="0"/>
              <a:t>2/5/2021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3A98EE3D-8CD1-4C3F-BD1C-C98C9596463C}" type="slidenum">
              <a:rPr lang="en-US" smtClean="0"/>
              <a:t>‹nr.›</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5928236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43" r:id="rId5"/>
    <p:sldLayoutId id="2147483737" r:id="rId6"/>
    <p:sldLayoutId id="2147483738" r:id="rId7"/>
    <p:sldLayoutId id="2147483739" r:id="rId8"/>
    <p:sldLayoutId id="2147483742" r:id="rId9"/>
    <p:sldLayoutId id="2147483740" r:id="rId10"/>
    <p:sldLayoutId id="2147483741" r:id="rId11"/>
  </p:sldLayoutIdLst>
  <p:hf sldNum="0" hdr="0" ftr="0" dt="0"/>
  <p:txStyles>
    <p:titleStyle>
      <a:lvl1pPr algn="l" defTabSz="457200" rtl="0" eaLnBrk="1" latinLnBrk="0" hangingPunct="1">
        <a:lnSpc>
          <a:spcPct val="90000"/>
        </a:lnSpc>
        <a:spcBef>
          <a:spcPct val="0"/>
        </a:spcBef>
        <a:buNone/>
        <a:defRPr sz="27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managementboek.nl/code/inkijkexemplaar/9789001868796/zo-organiseer-je-een-event-roel-grit.pdf"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4EFFD4F-B466-4BF1-9524-E5198D7C0CB4}"/>
              </a:ext>
            </a:extLst>
          </p:cNvPr>
          <p:cNvPicPr>
            <a:picLocks noChangeAspect="1"/>
          </p:cNvPicPr>
          <p:nvPr/>
        </p:nvPicPr>
        <p:blipFill rotWithShape="1">
          <a:blip r:embed="rId2"/>
          <a:srcRect t="15730"/>
          <a:stretch/>
        </p:blipFill>
        <p:spPr>
          <a:xfrm>
            <a:off x="-473344" y="80828"/>
            <a:ext cx="12191980" cy="6857990"/>
          </a:xfrm>
          <a:prstGeom prst="rect">
            <a:avLst/>
          </a:prstGeom>
        </p:spPr>
      </p:pic>
      <p:sp>
        <p:nvSpPr>
          <p:cNvPr id="11" name="Rectangle 10">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883" y="1661699"/>
            <a:ext cx="3703320" cy="94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883" y="1817914"/>
            <a:ext cx="3702134" cy="3378388"/>
          </a:xfrm>
          <a:prstGeom prst="rect">
            <a:avLst/>
          </a:prstGeom>
          <a:solidFill>
            <a:schemeClr val="bg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28C21E61-C2AD-47F2-9130-29E97BA0F5A6}"/>
              </a:ext>
            </a:extLst>
          </p:cNvPr>
          <p:cNvSpPr>
            <a:spLocks noGrp="1"/>
          </p:cNvSpPr>
          <p:nvPr>
            <p:ph type="ctrTitle"/>
          </p:nvPr>
        </p:nvSpPr>
        <p:spPr>
          <a:xfrm>
            <a:off x="752698" y="2324906"/>
            <a:ext cx="3703319" cy="1588698"/>
          </a:xfrm>
        </p:spPr>
        <p:txBody>
          <a:bodyPr>
            <a:normAutofit/>
          </a:bodyPr>
          <a:lstStyle/>
          <a:p>
            <a:r>
              <a:rPr lang="nl-NL" dirty="0">
                <a:solidFill>
                  <a:schemeClr val="tx1"/>
                </a:solidFill>
              </a:rPr>
              <a:t>VT P3 les 1&amp;2</a:t>
            </a:r>
          </a:p>
        </p:txBody>
      </p:sp>
      <p:sp>
        <p:nvSpPr>
          <p:cNvPr id="3" name="Ondertitel 2">
            <a:extLst>
              <a:ext uri="{FF2B5EF4-FFF2-40B4-BE49-F238E27FC236}">
                <a16:creationId xmlns:a16="http://schemas.microsoft.com/office/drawing/2014/main" id="{21EDCD09-CF88-4B84-ABF0-64CE0FC34879}"/>
              </a:ext>
            </a:extLst>
          </p:cNvPr>
          <p:cNvSpPr>
            <a:spLocks noGrp="1"/>
          </p:cNvSpPr>
          <p:nvPr>
            <p:ph type="subTitle" idx="1"/>
          </p:nvPr>
        </p:nvSpPr>
        <p:spPr>
          <a:xfrm>
            <a:off x="899510" y="3945249"/>
            <a:ext cx="3412067" cy="738820"/>
          </a:xfrm>
        </p:spPr>
        <p:txBody>
          <a:bodyPr>
            <a:normAutofit/>
          </a:bodyPr>
          <a:lstStyle/>
          <a:p>
            <a:r>
              <a:rPr lang="nl-NL" dirty="0"/>
              <a:t>Groene vrijetijd in de stad</a:t>
            </a:r>
          </a:p>
        </p:txBody>
      </p:sp>
    </p:spTree>
    <p:extLst>
      <p:ext uri="{BB962C8B-B14F-4D97-AF65-F5344CB8AC3E}">
        <p14:creationId xmlns:p14="http://schemas.microsoft.com/office/powerpoint/2010/main" val="7201786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0F4395-9692-48D1-9E91-FB5C4EA10D5F}"/>
              </a:ext>
            </a:extLst>
          </p:cNvPr>
          <p:cNvSpPr>
            <a:spLocks noGrp="1"/>
          </p:cNvSpPr>
          <p:nvPr>
            <p:ph type="title"/>
          </p:nvPr>
        </p:nvSpPr>
        <p:spPr/>
        <p:txBody>
          <a:bodyPr/>
          <a:lstStyle/>
          <a:p>
            <a:r>
              <a:rPr lang="nl-NL" dirty="0"/>
              <a:t>Stap 1: formuleer je idee</a:t>
            </a:r>
          </a:p>
        </p:txBody>
      </p:sp>
      <p:sp>
        <p:nvSpPr>
          <p:cNvPr id="3" name="Tijdelijke aanduiding voor inhoud 2">
            <a:extLst>
              <a:ext uri="{FF2B5EF4-FFF2-40B4-BE49-F238E27FC236}">
                <a16:creationId xmlns:a16="http://schemas.microsoft.com/office/drawing/2014/main" id="{5BD73141-E907-4CD5-A08C-9BC854FF8458}"/>
              </a:ext>
            </a:extLst>
          </p:cNvPr>
          <p:cNvSpPr>
            <a:spLocks noGrp="1"/>
          </p:cNvSpPr>
          <p:nvPr>
            <p:ph sz="half" idx="1"/>
          </p:nvPr>
        </p:nvSpPr>
        <p:spPr/>
        <p:txBody>
          <a:bodyPr/>
          <a:lstStyle/>
          <a:p>
            <a:r>
              <a:rPr lang="nl-NL" dirty="0"/>
              <a:t>Wat is de aanleiding voor de organisatie van je evenement?</a:t>
            </a:r>
          </a:p>
          <a:p>
            <a:r>
              <a:rPr lang="nl-NL" dirty="0"/>
              <a:t>Wie gaat het organiseren?</a:t>
            </a:r>
          </a:p>
          <a:p>
            <a:r>
              <a:rPr lang="nl-NL" dirty="0"/>
              <a:t>Wie is je doelgroep (en)?</a:t>
            </a:r>
          </a:p>
          <a:p>
            <a:r>
              <a:rPr lang="nl-NL" dirty="0"/>
              <a:t>Wat wil je bereiken?</a:t>
            </a:r>
          </a:p>
          <a:p>
            <a:r>
              <a:rPr lang="nl-NL" dirty="0"/>
              <a:t>Wat is je thema?</a:t>
            </a:r>
          </a:p>
          <a:p>
            <a:r>
              <a:rPr lang="nl-NL" dirty="0"/>
              <a:t>Welke uitstraling moet je evenement hebben?</a:t>
            </a:r>
          </a:p>
          <a:p>
            <a:r>
              <a:rPr lang="nl-NL" dirty="0"/>
              <a:t>Wat voor een soort evenement ga je organiseren?</a:t>
            </a:r>
          </a:p>
          <a:p>
            <a:r>
              <a:rPr lang="nl-NL" dirty="0"/>
              <a:t>(</a:t>
            </a:r>
            <a:r>
              <a:rPr lang="nl-NL" dirty="0" err="1"/>
              <a:t>blz</a:t>
            </a:r>
            <a:r>
              <a:rPr lang="nl-NL" dirty="0"/>
              <a:t> 19 – 30 doornemen)_</a:t>
            </a:r>
          </a:p>
        </p:txBody>
      </p:sp>
      <p:pic>
        <p:nvPicPr>
          <p:cNvPr id="5" name="Tijdelijke aanduiding voor inhoud 4">
            <a:extLst>
              <a:ext uri="{FF2B5EF4-FFF2-40B4-BE49-F238E27FC236}">
                <a16:creationId xmlns:a16="http://schemas.microsoft.com/office/drawing/2014/main" id="{5CD7A606-463C-4DB5-AE6A-ADC59DEFD6E1}"/>
              </a:ext>
            </a:extLst>
          </p:cNvPr>
          <p:cNvPicPr>
            <a:picLocks noGrp="1" noChangeAspect="1"/>
          </p:cNvPicPr>
          <p:nvPr>
            <p:ph sz="half" idx="2"/>
          </p:nvPr>
        </p:nvPicPr>
        <p:blipFill>
          <a:blip r:embed="rId2"/>
          <a:stretch>
            <a:fillRect/>
          </a:stretch>
        </p:blipFill>
        <p:spPr>
          <a:xfrm>
            <a:off x="7364361" y="9283"/>
            <a:ext cx="4827639" cy="6848717"/>
          </a:xfrm>
          <a:prstGeom prst="rect">
            <a:avLst/>
          </a:prstGeom>
        </p:spPr>
      </p:pic>
    </p:spTree>
    <p:extLst>
      <p:ext uri="{BB962C8B-B14F-4D97-AF65-F5344CB8AC3E}">
        <p14:creationId xmlns:p14="http://schemas.microsoft.com/office/powerpoint/2010/main" val="3770957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48">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50">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52">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55" name="Rectangle 54">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Tijdelijke aanduiding voor inhoud 6" descr="Afbeelding met buiten, brug, gebouw, rivier&#10;&#10;Automatisch gegenereerde beschrijving">
            <a:extLst>
              <a:ext uri="{FF2B5EF4-FFF2-40B4-BE49-F238E27FC236}">
                <a16:creationId xmlns:a16="http://schemas.microsoft.com/office/drawing/2014/main" id="{364863EF-D71F-4BAC-9D6C-ED50984BED5B}"/>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2" name="Titel 1">
            <a:extLst>
              <a:ext uri="{FF2B5EF4-FFF2-40B4-BE49-F238E27FC236}">
                <a16:creationId xmlns:a16="http://schemas.microsoft.com/office/drawing/2014/main" id="{CD7409CB-BE2A-4985-80A9-5305F0EE4262}"/>
              </a:ext>
            </a:extLst>
          </p:cNvPr>
          <p:cNvSpPr>
            <a:spLocks noGrp="1"/>
          </p:cNvSpPr>
          <p:nvPr>
            <p:ph type="title"/>
          </p:nvPr>
        </p:nvSpPr>
        <p:spPr>
          <a:xfrm>
            <a:off x="965201" y="1020431"/>
            <a:ext cx="10225530" cy="1475013"/>
          </a:xfrm>
        </p:spPr>
        <p:txBody>
          <a:bodyPr vert="horz" lIns="91440" tIns="45720" rIns="91440" bIns="45720" rtlCol="0" anchor="b">
            <a:normAutofit/>
          </a:bodyPr>
          <a:lstStyle/>
          <a:p>
            <a:r>
              <a:rPr lang="en-US" sz="4000" dirty="0">
                <a:solidFill>
                  <a:schemeClr val="tx1"/>
                </a:solidFill>
              </a:rPr>
              <a:t>Input </a:t>
            </a:r>
            <a:r>
              <a:rPr lang="en-US" sz="4000" dirty="0" err="1">
                <a:solidFill>
                  <a:schemeClr val="tx1"/>
                </a:solidFill>
              </a:rPr>
              <a:t>Visiedocument</a:t>
            </a:r>
            <a:r>
              <a:rPr lang="en-US" sz="4000" dirty="0">
                <a:solidFill>
                  <a:schemeClr val="tx1"/>
                </a:solidFill>
              </a:rPr>
              <a:t> </a:t>
            </a:r>
            <a:r>
              <a:rPr lang="en-US" sz="4000" dirty="0" err="1">
                <a:solidFill>
                  <a:schemeClr val="tx1"/>
                </a:solidFill>
              </a:rPr>
              <a:t>vanuit</a:t>
            </a:r>
            <a:r>
              <a:rPr lang="en-US" sz="4000" dirty="0">
                <a:solidFill>
                  <a:schemeClr val="tx1"/>
                </a:solidFill>
              </a:rPr>
              <a:t> </a:t>
            </a:r>
            <a:r>
              <a:rPr lang="en-US" sz="4000" dirty="0" err="1">
                <a:solidFill>
                  <a:schemeClr val="tx1"/>
                </a:solidFill>
              </a:rPr>
              <a:t>Vrijetijd</a:t>
            </a:r>
            <a:endParaRPr lang="en-US" sz="4000" dirty="0">
              <a:solidFill>
                <a:schemeClr val="tx1"/>
              </a:solidFill>
            </a:endParaRPr>
          </a:p>
        </p:txBody>
      </p:sp>
      <p:sp>
        <p:nvSpPr>
          <p:cNvPr id="37" name="Content Placeholder 36">
            <a:extLst>
              <a:ext uri="{FF2B5EF4-FFF2-40B4-BE49-F238E27FC236}">
                <a16:creationId xmlns:a16="http://schemas.microsoft.com/office/drawing/2014/main" id="{4D83CBEB-08E4-4532-9DDC-AC5E9BDF5E55}"/>
              </a:ext>
            </a:extLst>
          </p:cNvPr>
          <p:cNvSpPr>
            <a:spLocks noGrp="1"/>
          </p:cNvSpPr>
          <p:nvPr>
            <p:ph idx="1"/>
          </p:nvPr>
        </p:nvSpPr>
        <p:spPr>
          <a:xfrm>
            <a:off x="965200" y="2495445"/>
            <a:ext cx="10225530" cy="590321"/>
          </a:xfrm>
        </p:spPr>
        <p:txBody>
          <a:bodyPr vert="horz" lIns="91440" tIns="45720" rIns="91440" bIns="45720" rtlCol="0" anchor="t">
            <a:normAutofit/>
          </a:bodyPr>
          <a:lstStyle/>
          <a:p>
            <a:pPr marL="0" indent="0">
              <a:buNone/>
            </a:pPr>
            <a:endParaRPr lang="en-US" cap="all" dirty="0">
              <a:solidFill>
                <a:schemeClr val="tx1"/>
              </a:solidFill>
            </a:endParaRPr>
          </a:p>
        </p:txBody>
      </p:sp>
    </p:spTree>
    <p:extLst>
      <p:ext uri="{BB962C8B-B14F-4D97-AF65-F5344CB8AC3E}">
        <p14:creationId xmlns:p14="http://schemas.microsoft.com/office/powerpoint/2010/main" val="178186641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79394E1F-0B5F-497D-B2A6-8383A2A548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3"/>
            <a:chOff x="438068" y="457200"/>
            <a:chExt cx="3703320" cy="5935133"/>
          </a:xfrm>
        </p:grpSpPr>
        <p:sp>
          <p:nvSpPr>
            <p:cNvPr id="21" name="Rectangle 20">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01201"/>
              <a:ext cx="3702134" cy="5791132"/>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el 1">
            <a:extLst>
              <a:ext uri="{FF2B5EF4-FFF2-40B4-BE49-F238E27FC236}">
                <a16:creationId xmlns:a16="http://schemas.microsoft.com/office/drawing/2014/main" id="{3EF091DA-AEA0-46A0-8623-23AF2A958D9D}"/>
              </a:ext>
            </a:extLst>
          </p:cNvPr>
          <p:cNvSpPr>
            <a:spLocks noGrp="1"/>
          </p:cNvSpPr>
          <p:nvPr>
            <p:ph type="title"/>
          </p:nvPr>
        </p:nvSpPr>
        <p:spPr>
          <a:xfrm>
            <a:off x="584200" y="1524001"/>
            <a:ext cx="3412067" cy="3478384"/>
          </a:xfrm>
        </p:spPr>
        <p:txBody>
          <a:bodyPr vert="horz" lIns="91440" tIns="45720" rIns="91440" bIns="45720" rtlCol="0" anchor="b">
            <a:normAutofit/>
          </a:bodyPr>
          <a:lstStyle/>
          <a:p>
            <a:r>
              <a:rPr lang="en-US" sz="3300" dirty="0">
                <a:solidFill>
                  <a:srgbClr val="FFFFFF"/>
                </a:solidFill>
              </a:rPr>
              <a:t>Een </a:t>
            </a:r>
            <a:r>
              <a:rPr lang="en-US" sz="3300" dirty="0" err="1">
                <a:solidFill>
                  <a:srgbClr val="FFFFFF"/>
                </a:solidFill>
              </a:rPr>
              <a:t>Slimme</a:t>
            </a:r>
            <a:r>
              <a:rPr lang="en-US" sz="3300" dirty="0">
                <a:solidFill>
                  <a:srgbClr val="FFFFFF"/>
                </a:solidFill>
              </a:rPr>
              <a:t> </a:t>
            </a:r>
            <a:r>
              <a:rPr lang="en-US" sz="3300" dirty="0" err="1">
                <a:solidFill>
                  <a:srgbClr val="FFFFFF"/>
                </a:solidFill>
              </a:rPr>
              <a:t>stad</a:t>
            </a:r>
            <a:r>
              <a:rPr lang="en-US" sz="3300" dirty="0">
                <a:solidFill>
                  <a:srgbClr val="FFFFFF"/>
                </a:solidFill>
              </a:rPr>
              <a:t> </a:t>
            </a:r>
            <a:r>
              <a:rPr lang="en-US" sz="3300" dirty="0" err="1">
                <a:solidFill>
                  <a:srgbClr val="FFFFFF"/>
                </a:solidFill>
              </a:rPr>
              <a:t>introduceren</a:t>
            </a:r>
            <a:r>
              <a:rPr lang="en-US" sz="3300" dirty="0">
                <a:solidFill>
                  <a:srgbClr val="FFFFFF"/>
                </a:solidFill>
              </a:rPr>
              <a:t>  </a:t>
            </a:r>
            <a:br>
              <a:rPr lang="en-US" sz="3300" dirty="0">
                <a:solidFill>
                  <a:srgbClr val="FFFFFF"/>
                </a:solidFill>
              </a:rPr>
            </a:br>
            <a:endParaRPr lang="en-US" sz="3300" dirty="0">
              <a:solidFill>
                <a:srgbClr val="FFFFFF"/>
              </a:solidFill>
            </a:endParaRPr>
          </a:p>
        </p:txBody>
      </p:sp>
      <p:sp>
        <p:nvSpPr>
          <p:cNvPr id="3" name="Tijdelijke aanduiding voor inhoud 2">
            <a:extLst>
              <a:ext uri="{FF2B5EF4-FFF2-40B4-BE49-F238E27FC236}">
                <a16:creationId xmlns:a16="http://schemas.microsoft.com/office/drawing/2014/main" id="{814DA209-43D5-41F9-8767-E120A46F2752}"/>
              </a:ext>
            </a:extLst>
          </p:cNvPr>
          <p:cNvSpPr>
            <a:spLocks noGrp="1"/>
          </p:cNvSpPr>
          <p:nvPr>
            <p:ph sz="half" idx="1"/>
          </p:nvPr>
        </p:nvSpPr>
        <p:spPr>
          <a:xfrm>
            <a:off x="584200" y="5145513"/>
            <a:ext cx="3412067" cy="738820"/>
          </a:xfrm>
        </p:spPr>
        <p:txBody>
          <a:bodyPr vert="horz" lIns="91440" tIns="45720" rIns="91440" bIns="45720" rtlCol="0" anchor="t">
            <a:normAutofit/>
          </a:bodyPr>
          <a:lstStyle/>
          <a:p>
            <a:pPr marL="0" indent="0">
              <a:buNone/>
            </a:pPr>
            <a:r>
              <a:rPr lang="en-US" kern="1200" cap="all" dirty="0">
                <a:solidFill>
                  <a:srgbClr val="FFFFFF">
                    <a:alpha val="75000"/>
                  </a:srgbClr>
                </a:solidFill>
                <a:latin typeface="+mn-lt"/>
                <a:ea typeface="+mn-ea"/>
                <a:cs typeface="+mn-cs"/>
              </a:rPr>
              <a:t>https://future-city.nl/smartstedenbouw/</a:t>
            </a:r>
          </a:p>
        </p:txBody>
      </p:sp>
      <p:pic>
        <p:nvPicPr>
          <p:cNvPr id="5" name="Tijdelijke aanduiding voor inhoud 4">
            <a:extLst>
              <a:ext uri="{FF2B5EF4-FFF2-40B4-BE49-F238E27FC236}">
                <a16:creationId xmlns:a16="http://schemas.microsoft.com/office/drawing/2014/main" id="{DE938C22-FC3D-4C80-AA4A-EBBE4C199C04}"/>
              </a:ext>
            </a:extLst>
          </p:cNvPr>
          <p:cNvPicPr>
            <a:picLocks noGrp="1" noChangeAspect="1"/>
          </p:cNvPicPr>
          <p:nvPr>
            <p:ph sz="half" idx="2"/>
          </p:nvPr>
        </p:nvPicPr>
        <p:blipFill>
          <a:blip r:embed="rId2"/>
          <a:stretch>
            <a:fillRect/>
          </a:stretch>
        </p:blipFill>
        <p:spPr>
          <a:xfrm>
            <a:off x="4765053" y="792378"/>
            <a:ext cx="6764864" cy="5249534"/>
          </a:xfrm>
          <a:prstGeom prst="rect">
            <a:avLst/>
          </a:prstGeom>
        </p:spPr>
      </p:pic>
    </p:spTree>
    <p:extLst>
      <p:ext uri="{BB962C8B-B14F-4D97-AF65-F5344CB8AC3E}">
        <p14:creationId xmlns:p14="http://schemas.microsoft.com/office/powerpoint/2010/main" val="3358796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4EC0AA-751B-46FE-9C6C-489691780827}"/>
              </a:ext>
            </a:extLst>
          </p:cNvPr>
          <p:cNvSpPr>
            <a:spLocks noGrp="1"/>
          </p:cNvSpPr>
          <p:nvPr>
            <p:ph type="title"/>
          </p:nvPr>
        </p:nvSpPr>
        <p:spPr/>
        <p:txBody>
          <a:bodyPr/>
          <a:lstStyle/>
          <a:p>
            <a:r>
              <a:rPr lang="nl-NL" dirty="0"/>
              <a:t>Trendrapport</a:t>
            </a:r>
          </a:p>
        </p:txBody>
      </p:sp>
      <p:sp>
        <p:nvSpPr>
          <p:cNvPr id="3" name="Tijdelijke aanduiding voor inhoud 2">
            <a:extLst>
              <a:ext uri="{FF2B5EF4-FFF2-40B4-BE49-F238E27FC236}">
                <a16:creationId xmlns:a16="http://schemas.microsoft.com/office/drawing/2014/main" id="{0B8844A9-F7D4-440D-87D0-4700FE0A4AE7}"/>
              </a:ext>
            </a:extLst>
          </p:cNvPr>
          <p:cNvSpPr>
            <a:spLocks noGrp="1"/>
          </p:cNvSpPr>
          <p:nvPr>
            <p:ph idx="1"/>
          </p:nvPr>
        </p:nvSpPr>
        <p:spPr/>
        <p:txBody>
          <a:bodyPr/>
          <a:lstStyle/>
          <a:p>
            <a:pPr marL="0" indent="0" fontAlgn="base">
              <a:buNone/>
            </a:pPr>
            <a:r>
              <a:rPr lang="nl-NL" dirty="0"/>
              <a:t>In bestanden – lesmateriaal – Vrijetijdslessen staat het trendrapport.</a:t>
            </a:r>
          </a:p>
          <a:p>
            <a:pPr fontAlgn="base"/>
            <a:r>
              <a:rPr lang="nl-NL" dirty="0"/>
              <a:t>Kies 3 trends uit trendrapport NRIT </a:t>
            </a:r>
          </a:p>
          <a:p>
            <a:pPr fontAlgn="base"/>
            <a:r>
              <a:rPr lang="nl-NL" dirty="0"/>
              <a:t>Voorspel deze 3 trends naar het jaar 2050 – 2150 en misschien wel 2500. </a:t>
            </a:r>
          </a:p>
          <a:p>
            <a:pPr fontAlgn="base"/>
            <a:r>
              <a:rPr lang="nl-NL" dirty="0"/>
              <a:t>Kijk eens naar het trendrapport uit 2001 zoek 3 trends die ze verwachtten, en die ‘anders’ zijn gelopen</a:t>
            </a:r>
          </a:p>
          <a:p>
            <a:pPr marL="0" indent="0" fontAlgn="base">
              <a:buNone/>
            </a:pPr>
            <a:endParaRPr lang="nl-NL" dirty="0"/>
          </a:p>
          <a:p>
            <a:pPr fontAlgn="base"/>
            <a:r>
              <a:rPr lang="nl-NL" dirty="0"/>
              <a:t>Bekijk de links uit document: links ter ondersteuning (zie </a:t>
            </a:r>
            <a:r>
              <a:rPr lang="nl-NL" dirty="0" err="1"/>
              <a:t>teamsmap</a:t>
            </a:r>
            <a:r>
              <a:rPr lang="nl-NL" dirty="0"/>
              <a:t>)</a:t>
            </a:r>
          </a:p>
          <a:p>
            <a:endParaRPr lang="nl-NL" dirty="0"/>
          </a:p>
        </p:txBody>
      </p:sp>
    </p:spTree>
    <p:extLst>
      <p:ext uri="{BB962C8B-B14F-4D97-AF65-F5344CB8AC3E}">
        <p14:creationId xmlns:p14="http://schemas.microsoft.com/office/powerpoint/2010/main" val="1194305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AD59A1-6EB6-4711-A72A-09C32FFAF09B}"/>
              </a:ext>
            </a:extLst>
          </p:cNvPr>
          <p:cNvSpPr>
            <a:spLocks noGrp="1"/>
          </p:cNvSpPr>
          <p:nvPr>
            <p:ph type="title"/>
          </p:nvPr>
        </p:nvSpPr>
        <p:spPr/>
        <p:txBody>
          <a:bodyPr/>
          <a:lstStyle/>
          <a:p>
            <a:r>
              <a:rPr lang="nl-NL" dirty="0"/>
              <a:t>Werken aan LA en ‘excursies’</a:t>
            </a:r>
          </a:p>
        </p:txBody>
      </p:sp>
      <p:sp>
        <p:nvSpPr>
          <p:cNvPr id="3" name="Tijdelijke aanduiding voor inhoud 2">
            <a:extLst>
              <a:ext uri="{FF2B5EF4-FFF2-40B4-BE49-F238E27FC236}">
                <a16:creationId xmlns:a16="http://schemas.microsoft.com/office/drawing/2014/main" id="{0F783CF0-2335-47DB-B3C2-9A72EB93AE13}"/>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110218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A19CDF-334C-492F-9952-D8986073ED31}"/>
              </a:ext>
            </a:extLst>
          </p:cNvPr>
          <p:cNvSpPr>
            <a:spLocks noGrp="1"/>
          </p:cNvSpPr>
          <p:nvPr>
            <p:ph type="title"/>
          </p:nvPr>
        </p:nvSpPr>
        <p:spPr/>
        <p:txBody>
          <a:bodyPr/>
          <a:lstStyle/>
          <a:p>
            <a:r>
              <a:rPr lang="nl-NL" dirty="0"/>
              <a:t>Vandaag</a:t>
            </a:r>
          </a:p>
        </p:txBody>
      </p:sp>
      <p:sp>
        <p:nvSpPr>
          <p:cNvPr id="3" name="Tijdelijke aanduiding voor inhoud 2">
            <a:extLst>
              <a:ext uri="{FF2B5EF4-FFF2-40B4-BE49-F238E27FC236}">
                <a16:creationId xmlns:a16="http://schemas.microsoft.com/office/drawing/2014/main" id="{CFB2DC10-A33D-44BA-A739-B3DF1524E766}"/>
              </a:ext>
            </a:extLst>
          </p:cNvPr>
          <p:cNvSpPr>
            <a:spLocks noGrp="1"/>
          </p:cNvSpPr>
          <p:nvPr>
            <p:ph idx="1"/>
          </p:nvPr>
        </p:nvSpPr>
        <p:spPr/>
        <p:txBody>
          <a:bodyPr/>
          <a:lstStyle/>
          <a:p>
            <a:r>
              <a:rPr lang="nl-NL" dirty="0"/>
              <a:t>Wensen inventariseren</a:t>
            </a:r>
          </a:p>
          <a:p>
            <a:r>
              <a:rPr lang="nl-NL" dirty="0"/>
              <a:t>LA introduceren en beoordeling</a:t>
            </a:r>
          </a:p>
          <a:p>
            <a:r>
              <a:rPr lang="nl-NL" dirty="0"/>
              <a:t>Theorie: zo organiseer je een Event van Roel </a:t>
            </a:r>
            <a:r>
              <a:rPr lang="nl-NL" dirty="0" err="1"/>
              <a:t>Gritt</a:t>
            </a:r>
            <a:endParaRPr lang="nl-NL" dirty="0"/>
          </a:p>
          <a:p>
            <a:r>
              <a:rPr lang="nl-NL" dirty="0"/>
              <a:t>Trendrapport </a:t>
            </a:r>
          </a:p>
          <a:p>
            <a:r>
              <a:rPr lang="nl-NL" dirty="0"/>
              <a:t>Opdracht trendrapport</a:t>
            </a:r>
          </a:p>
          <a:p>
            <a:r>
              <a:rPr lang="nl-NL" dirty="0"/>
              <a:t>Verwerken opdracht en werken aan excursie</a:t>
            </a:r>
          </a:p>
        </p:txBody>
      </p:sp>
      <p:pic>
        <p:nvPicPr>
          <p:cNvPr id="4" name="Afbeelding 3" descr="Afbeelding met gras, buiten, gebouw, park&#10;&#10;Automatisch gegenereerde beschrijving">
            <a:extLst>
              <a:ext uri="{FF2B5EF4-FFF2-40B4-BE49-F238E27FC236}">
                <a16:creationId xmlns:a16="http://schemas.microsoft.com/office/drawing/2014/main" id="{80FCE4C6-4502-4E14-92E1-751E77064C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4623" y="1668872"/>
            <a:ext cx="6258232" cy="3520256"/>
          </a:xfrm>
          <a:prstGeom prst="rect">
            <a:avLst/>
          </a:prstGeom>
        </p:spPr>
      </p:pic>
    </p:spTree>
    <p:extLst>
      <p:ext uri="{BB962C8B-B14F-4D97-AF65-F5344CB8AC3E}">
        <p14:creationId xmlns:p14="http://schemas.microsoft.com/office/powerpoint/2010/main" val="4051834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499133-912E-4C13-BCDF-1A43558AF144}"/>
              </a:ext>
            </a:extLst>
          </p:cNvPr>
          <p:cNvSpPr>
            <a:spLocks noGrp="1"/>
          </p:cNvSpPr>
          <p:nvPr>
            <p:ph type="title"/>
          </p:nvPr>
        </p:nvSpPr>
        <p:spPr/>
        <p:txBody>
          <a:bodyPr/>
          <a:lstStyle/>
          <a:p>
            <a:r>
              <a:rPr lang="nl-NL" dirty="0"/>
              <a:t>Opbouw lessen </a:t>
            </a:r>
            <a:r>
              <a:rPr lang="nl-NL" dirty="0" err="1"/>
              <a:t>Vt</a:t>
            </a:r>
            <a:r>
              <a:rPr lang="nl-NL" dirty="0"/>
              <a:t> en Stad van de Toekomst</a:t>
            </a:r>
          </a:p>
        </p:txBody>
      </p:sp>
      <p:sp>
        <p:nvSpPr>
          <p:cNvPr id="3" name="Tijdelijke aanduiding voor inhoud 2">
            <a:extLst>
              <a:ext uri="{FF2B5EF4-FFF2-40B4-BE49-F238E27FC236}">
                <a16:creationId xmlns:a16="http://schemas.microsoft.com/office/drawing/2014/main" id="{4E8256C5-55C3-4060-A55E-37F1218AA4B7}"/>
              </a:ext>
            </a:extLst>
          </p:cNvPr>
          <p:cNvSpPr>
            <a:spLocks noGrp="1"/>
          </p:cNvSpPr>
          <p:nvPr>
            <p:ph sz="half" idx="1"/>
          </p:nvPr>
        </p:nvSpPr>
        <p:spPr/>
        <p:txBody>
          <a:bodyPr/>
          <a:lstStyle/>
          <a:p>
            <a:pPr marL="0" indent="0">
              <a:buNone/>
            </a:pPr>
            <a:r>
              <a:rPr lang="nl-NL" dirty="0"/>
              <a:t>De lessen gaan bestaan uit:</a:t>
            </a:r>
          </a:p>
          <a:p>
            <a:r>
              <a:rPr lang="nl-NL" dirty="0"/>
              <a:t>Theorie omtrent VT en VT in de toekomst</a:t>
            </a:r>
          </a:p>
          <a:p>
            <a:r>
              <a:rPr lang="nl-NL" dirty="0"/>
              <a:t>Input en onderzoek naar VT in 2050</a:t>
            </a:r>
          </a:p>
          <a:p>
            <a:r>
              <a:rPr lang="nl-NL" dirty="0"/>
              <a:t>Werken + ondersteuning </a:t>
            </a:r>
            <a:r>
              <a:rPr lang="nl-NL" dirty="0" err="1"/>
              <a:t>LA’s</a:t>
            </a:r>
            <a:r>
              <a:rPr lang="nl-NL" dirty="0"/>
              <a:t> en/of IBS</a:t>
            </a:r>
          </a:p>
          <a:p>
            <a:r>
              <a:rPr lang="nl-NL" dirty="0"/>
              <a:t>Werken aan podcast over LA4</a:t>
            </a:r>
          </a:p>
          <a:p>
            <a:endParaRPr lang="nl-NL" dirty="0"/>
          </a:p>
        </p:txBody>
      </p:sp>
      <p:pic>
        <p:nvPicPr>
          <p:cNvPr id="8" name="Afbeelding 7" descr="Afbeelding met gebouw, gras, wit, zitten&#10;&#10;Automatisch gegenereerde beschrijving">
            <a:extLst>
              <a:ext uri="{FF2B5EF4-FFF2-40B4-BE49-F238E27FC236}">
                <a16:creationId xmlns:a16="http://schemas.microsoft.com/office/drawing/2014/main" id="{F70A503A-8E81-43C7-982D-731EF21323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6232" y="1812734"/>
            <a:ext cx="3589783" cy="2536723"/>
          </a:xfrm>
          <a:prstGeom prst="rect">
            <a:avLst/>
          </a:prstGeom>
        </p:spPr>
      </p:pic>
    </p:spTree>
    <p:extLst>
      <p:ext uri="{BB962C8B-B14F-4D97-AF65-F5344CB8AC3E}">
        <p14:creationId xmlns:p14="http://schemas.microsoft.com/office/powerpoint/2010/main" val="1340744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5A3329-C77F-46B5-A4BD-5161808F7E83}"/>
              </a:ext>
            </a:extLst>
          </p:cNvPr>
          <p:cNvSpPr>
            <a:spLocks noGrp="1"/>
          </p:cNvSpPr>
          <p:nvPr>
            <p:ph type="title"/>
          </p:nvPr>
        </p:nvSpPr>
        <p:spPr>
          <a:xfrm>
            <a:off x="676443" y="3864986"/>
            <a:ext cx="3333582" cy="2832692"/>
          </a:xfrm>
        </p:spPr>
        <p:txBody>
          <a:bodyPr>
            <a:normAutofit fontScale="90000"/>
          </a:bodyPr>
          <a:lstStyle/>
          <a:p>
            <a:br>
              <a:rPr lang="nl-NL" dirty="0">
                <a:solidFill>
                  <a:srgbClr val="00B050"/>
                </a:solidFill>
              </a:rPr>
            </a:br>
            <a:r>
              <a:rPr lang="nl-NL" dirty="0">
                <a:solidFill>
                  <a:srgbClr val="00B050"/>
                </a:solidFill>
              </a:rPr>
              <a:t>Ook de toekomst</a:t>
            </a:r>
            <a:br>
              <a:rPr lang="nl-NL" dirty="0">
                <a:solidFill>
                  <a:srgbClr val="00B050"/>
                </a:solidFill>
              </a:rPr>
            </a:br>
            <a:r>
              <a:rPr lang="nl-NL" dirty="0">
                <a:solidFill>
                  <a:srgbClr val="00B050"/>
                </a:solidFill>
              </a:rPr>
              <a:t>Van de Vrijetijd is</a:t>
            </a:r>
            <a:br>
              <a:rPr lang="nl-NL" dirty="0">
                <a:solidFill>
                  <a:srgbClr val="00B050"/>
                </a:solidFill>
              </a:rPr>
            </a:br>
            <a:r>
              <a:rPr lang="nl-NL" dirty="0">
                <a:solidFill>
                  <a:srgbClr val="00B050"/>
                </a:solidFill>
              </a:rPr>
              <a:t>Groen</a:t>
            </a:r>
            <a:br>
              <a:rPr lang="nl-NL" dirty="0"/>
            </a:br>
            <a:br>
              <a:rPr lang="nl-NL" dirty="0"/>
            </a:br>
            <a:br>
              <a:rPr lang="nl-NL" dirty="0"/>
            </a:br>
            <a:endParaRPr lang="nl-NL" dirty="0"/>
          </a:p>
        </p:txBody>
      </p:sp>
      <p:sp>
        <p:nvSpPr>
          <p:cNvPr id="4" name="Tijdelijke aanduiding voor inhoud 3">
            <a:extLst>
              <a:ext uri="{FF2B5EF4-FFF2-40B4-BE49-F238E27FC236}">
                <a16:creationId xmlns:a16="http://schemas.microsoft.com/office/drawing/2014/main" id="{4C1DF538-E875-42E4-AE53-151B6170A7D7}"/>
              </a:ext>
            </a:extLst>
          </p:cNvPr>
          <p:cNvSpPr>
            <a:spLocks noGrp="1"/>
          </p:cNvSpPr>
          <p:nvPr>
            <p:ph sz="half" idx="2"/>
          </p:nvPr>
        </p:nvSpPr>
        <p:spPr/>
        <p:txBody>
          <a:bodyPr/>
          <a:lstStyle/>
          <a:p>
            <a:endParaRPr lang="nl-NL"/>
          </a:p>
        </p:txBody>
      </p:sp>
      <p:pic>
        <p:nvPicPr>
          <p:cNvPr id="6" name="Afbeelding 5">
            <a:extLst>
              <a:ext uri="{FF2B5EF4-FFF2-40B4-BE49-F238E27FC236}">
                <a16:creationId xmlns:a16="http://schemas.microsoft.com/office/drawing/2014/main" id="{1038AE7F-9995-434A-B989-BEC672BC791D}"/>
              </a:ext>
            </a:extLst>
          </p:cNvPr>
          <p:cNvPicPr>
            <a:picLocks noChangeAspect="1"/>
          </p:cNvPicPr>
          <p:nvPr/>
        </p:nvPicPr>
        <p:blipFill>
          <a:blip r:embed="rId2"/>
          <a:stretch>
            <a:fillRect/>
          </a:stretch>
        </p:blipFill>
        <p:spPr>
          <a:xfrm>
            <a:off x="4494355" y="426128"/>
            <a:ext cx="7436494" cy="6271550"/>
          </a:xfrm>
          <a:prstGeom prst="rect">
            <a:avLst/>
          </a:prstGeom>
        </p:spPr>
      </p:pic>
    </p:spTree>
    <p:extLst>
      <p:ext uri="{BB962C8B-B14F-4D97-AF65-F5344CB8AC3E}">
        <p14:creationId xmlns:p14="http://schemas.microsoft.com/office/powerpoint/2010/main" val="7146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FEBE33-7508-4503-AF04-E72B3095865F}"/>
              </a:ext>
            </a:extLst>
          </p:cNvPr>
          <p:cNvSpPr>
            <a:spLocks noGrp="1"/>
          </p:cNvSpPr>
          <p:nvPr>
            <p:ph type="title"/>
          </p:nvPr>
        </p:nvSpPr>
        <p:spPr/>
        <p:txBody>
          <a:bodyPr/>
          <a:lstStyle/>
          <a:p>
            <a:r>
              <a:rPr lang="nl-NL" dirty="0"/>
              <a:t>Wat gaan we met La 4 doen?</a:t>
            </a:r>
          </a:p>
        </p:txBody>
      </p:sp>
      <p:pic>
        <p:nvPicPr>
          <p:cNvPr id="6" name="Tijdelijke aanduiding voor inhoud 5">
            <a:extLst>
              <a:ext uri="{FF2B5EF4-FFF2-40B4-BE49-F238E27FC236}">
                <a16:creationId xmlns:a16="http://schemas.microsoft.com/office/drawing/2014/main" id="{98C2507D-5D19-44F2-A502-B88D1987AECF}"/>
              </a:ext>
            </a:extLst>
          </p:cNvPr>
          <p:cNvPicPr>
            <a:picLocks noGrp="1" noChangeAspect="1"/>
          </p:cNvPicPr>
          <p:nvPr>
            <p:ph sz="half" idx="1"/>
          </p:nvPr>
        </p:nvPicPr>
        <p:blipFill>
          <a:blip r:embed="rId2"/>
          <a:stretch>
            <a:fillRect/>
          </a:stretch>
        </p:blipFill>
        <p:spPr>
          <a:xfrm>
            <a:off x="685800" y="1764581"/>
            <a:ext cx="5090162" cy="4655563"/>
          </a:xfrm>
        </p:spPr>
      </p:pic>
      <p:pic>
        <p:nvPicPr>
          <p:cNvPr id="8" name="Tijdelijke aanduiding voor inhoud 7">
            <a:extLst>
              <a:ext uri="{FF2B5EF4-FFF2-40B4-BE49-F238E27FC236}">
                <a16:creationId xmlns:a16="http://schemas.microsoft.com/office/drawing/2014/main" id="{0BD2B581-232C-4042-AC0E-4537AD5A58A9}"/>
              </a:ext>
            </a:extLst>
          </p:cNvPr>
          <p:cNvPicPr>
            <a:picLocks noGrp="1" noChangeAspect="1"/>
          </p:cNvPicPr>
          <p:nvPr>
            <p:ph sz="half" idx="2"/>
          </p:nvPr>
        </p:nvPicPr>
        <p:blipFill>
          <a:blip r:embed="rId3"/>
          <a:stretch>
            <a:fillRect/>
          </a:stretch>
        </p:blipFill>
        <p:spPr>
          <a:xfrm>
            <a:off x="6715125" y="4272304"/>
            <a:ext cx="5008691" cy="2315402"/>
          </a:xfrm>
        </p:spPr>
      </p:pic>
    </p:spTree>
    <p:extLst>
      <p:ext uri="{BB962C8B-B14F-4D97-AF65-F5344CB8AC3E}">
        <p14:creationId xmlns:p14="http://schemas.microsoft.com/office/powerpoint/2010/main" val="2414295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BB05EF-EF0E-4194-A7A7-76C07701AE36}"/>
              </a:ext>
            </a:extLst>
          </p:cNvPr>
          <p:cNvSpPr>
            <a:spLocks noGrp="1"/>
          </p:cNvSpPr>
          <p:nvPr>
            <p:ph type="title"/>
          </p:nvPr>
        </p:nvSpPr>
        <p:spPr/>
        <p:txBody>
          <a:bodyPr/>
          <a:lstStyle/>
          <a:p>
            <a:r>
              <a:rPr lang="nl-NL" dirty="0"/>
              <a:t>Theorie: ‘Zo organiseer je een event’ van Roel Grit</a:t>
            </a:r>
          </a:p>
        </p:txBody>
      </p:sp>
      <p:sp>
        <p:nvSpPr>
          <p:cNvPr id="3" name="Tijdelijke aanduiding voor inhoud 2">
            <a:extLst>
              <a:ext uri="{FF2B5EF4-FFF2-40B4-BE49-F238E27FC236}">
                <a16:creationId xmlns:a16="http://schemas.microsoft.com/office/drawing/2014/main" id="{C78A0B5D-0E60-42D9-9A56-2A793DB53654}"/>
              </a:ext>
            </a:extLst>
          </p:cNvPr>
          <p:cNvSpPr>
            <a:spLocks noGrp="1"/>
          </p:cNvSpPr>
          <p:nvPr>
            <p:ph sz="half" idx="1"/>
          </p:nvPr>
        </p:nvSpPr>
        <p:spPr/>
        <p:txBody>
          <a:bodyPr>
            <a:normAutofit fontScale="25000" lnSpcReduction="20000"/>
          </a:bodyPr>
          <a:lstStyle/>
          <a:p>
            <a:pPr marL="0" indent="0">
              <a:buNone/>
            </a:pPr>
            <a:endParaRPr lang="nl-NL" dirty="0"/>
          </a:p>
          <a:p>
            <a:pPr marL="0" indent="0">
              <a:buNone/>
            </a:pPr>
            <a:r>
              <a:rPr lang="nl-NL" sz="4800" i="1" dirty="0"/>
              <a:t>‘Het organiseren van een evenement is een enorme uitdaging. Aan het organiseren kun je veel plezier beleven en het geeft ook voldoening als het event een succes is en iedereen tevreden is.’</a:t>
            </a:r>
          </a:p>
          <a:p>
            <a:endParaRPr lang="nl-NL" sz="4800" dirty="0"/>
          </a:p>
          <a:p>
            <a:r>
              <a:rPr lang="nl-NL" sz="4800" dirty="0"/>
              <a:t>Jaarlijks zeer veel uiteenlopende evenementen georganiseerd,</a:t>
            </a:r>
          </a:p>
          <a:p>
            <a:r>
              <a:rPr lang="nl-NL" sz="4800" dirty="0"/>
              <a:t>Verschillende redenen: commercieel doel, op de voorgrond willen plaatsen, organisatie levend willen houden of cultuur en kennis te verspreiden.</a:t>
            </a:r>
          </a:p>
          <a:p>
            <a:r>
              <a:rPr lang="nl-NL" sz="4800" dirty="0"/>
              <a:t>Soorten events: indelen in doel, winstoogmerk, interne of externe opdrachtgever, besloten of een publieksevenement en naar grootte. (</a:t>
            </a:r>
            <a:r>
              <a:rPr lang="nl-NL" sz="4800" dirty="0" err="1"/>
              <a:t>blz</a:t>
            </a:r>
            <a:r>
              <a:rPr lang="nl-NL" sz="4800" dirty="0"/>
              <a:t> 9)</a:t>
            </a:r>
          </a:p>
          <a:p>
            <a:r>
              <a:rPr lang="nl-NL" sz="4800" dirty="0"/>
              <a:t>Jij als organisator</a:t>
            </a:r>
          </a:p>
          <a:p>
            <a:r>
              <a:rPr lang="nl-NL" sz="4800" dirty="0"/>
              <a:t>Welke competenties heb je nodig als eventorganisator?</a:t>
            </a:r>
          </a:p>
          <a:p>
            <a:r>
              <a:rPr lang="nl-NL" sz="4800" dirty="0"/>
              <a:t>Ben jij competent genoeg als eventorganisator?</a:t>
            </a:r>
          </a:p>
          <a:p>
            <a:pPr marL="0" indent="0">
              <a:buNone/>
            </a:pPr>
            <a:endParaRPr lang="nl-NL" sz="3800" dirty="0"/>
          </a:p>
          <a:p>
            <a:endParaRPr lang="nl-NL" dirty="0"/>
          </a:p>
          <a:p>
            <a:endParaRPr lang="nl-NL" dirty="0"/>
          </a:p>
          <a:p>
            <a:endParaRPr lang="nl-NL" dirty="0"/>
          </a:p>
        </p:txBody>
      </p:sp>
      <p:sp>
        <p:nvSpPr>
          <p:cNvPr id="4" name="Tijdelijke aanduiding voor inhoud 3">
            <a:extLst>
              <a:ext uri="{FF2B5EF4-FFF2-40B4-BE49-F238E27FC236}">
                <a16:creationId xmlns:a16="http://schemas.microsoft.com/office/drawing/2014/main" id="{6EA957F9-5B53-439F-9FBF-EF5788B4DDA8}"/>
              </a:ext>
            </a:extLst>
          </p:cNvPr>
          <p:cNvSpPr>
            <a:spLocks noGrp="1"/>
          </p:cNvSpPr>
          <p:nvPr>
            <p:ph sz="half" idx="2"/>
          </p:nvPr>
        </p:nvSpPr>
        <p:spPr/>
        <p:txBody>
          <a:bodyPr>
            <a:normAutofit fontScale="25000" lnSpcReduction="20000"/>
          </a:bodyPr>
          <a:lstStyle/>
          <a:p>
            <a:pPr marL="0" indent="0">
              <a:buNone/>
            </a:pPr>
            <a:r>
              <a:rPr lang="nl-NL" sz="7200" dirty="0"/>
              <a:t>Inkijkexemplaar!</a:t>
            </a:r>
          </a:p>
          <a:p>
            <a:r>
              <a:rPr lang="nl-NL" sz="5600" dirty="0">
                <a:hlinkClick r:id="rId2"/>
              </a:rPr>
              <a:t>https://www.managementboek.nl/code/inkijkexemplaar/9789001868796/zo-organiseer-je-een-event-roel-grit.pdf</a:t>
            </a:r>
            <a:r>
              <a:rPr lang="nl-NL" sz="5600" dirty="0"/>
              <a:t> </a:t>
            </a:r>
          </a:p>
          <a:p>
            <a:r>
              <a:rPr lang="nl-NL" sz="5600" dirty="0"/>
              <a:t>Zoeken en bewaren in mapje om door te lezen voor je opdracht.</a:t>
            </a:r>
          </a:p>
          <a:p>
            <a:endParaRPr lang="nl-NL" sz="7200" dirty="0"/>
          </a:p>
          <a:p>
            <a:endParaRPr lang="nl-NL" sz="7200" dirty="0"/>
          </a:p>
          <a:p>
            <a:endParaRPr lang="nl-NL" sz="7200" dirty="0"/>
          </a:p>
          <a:p>
            <a:endParaRPr lang="nl-NL" sz="7200" dirty="0"/>
          </a:p>
          <a:p>
            <a:endParaRPr lang="nl-NL" sz="7200" dirty="0"/>
          </a:p>
          <a:p>
            <a:endParaRPr lang="nl-NL" dirty="0"/>
          </a:p>
        </p:txBody>
      </p:sp>
      <p:pic>
        <p:nvPicPr>
          <p:cNvPr id="5" name="Afbeelding 4">
            <a:extLst>
              <a:ext uri="{FF2B5EF4-FFF2-40B4-BE49-F238E27FC236}">
                <a16:creationId xmlns:a16="http://schemas.microsoft.com/office/drawing/2014/main" id="{3759CD6C-37B0-45E6-B712-06687C1E9FD5}"/>
              </a:ext>
            </a:extLst>
          </p:cNvPr>
          <p:cNvPicPr>
            <a:picLocks noChangeAspect="1"/>
          </p:cNvPicPr>
          <p:nvPr/>
        </p:nvPicPr>
        <p:blipFill>
          <a:blip r:embed="rId3"/>
          <a:stretch>
            <a:fillRect/>
          </a:stretch>
        </p:blipFill>
        <p:spPr>
          <a:xfrm>
            <a:off x="9925723" y="3517563"/>
            <a:ext cx="2266277" cy="3244896"/>
          </a:xfrm>
          <a:prstGeom prst="rect">
            <a:avLst/>
          </a:prstGeom>
        </p:spPr>
      </p:pic>
    </p:spTree>
    <p:extLst>
      <p:ext uri="{BB962C8B-B14F-4D97-AF65-F5344CB8AC3E}">
        <p14:creationId xmlns:p14="http://schemas.microsoft.com/office/powerpoint/2010/main" val="857608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BDE4E4-1CD3-4AFD-9DCD-9232D5101F4D}"/>
              </a:ext>
            </a:extLst>
          </p:cNvPr>
          <p:cNvSpPr>
            <a:spLocks noGrp="1"/>
          </p:cNvSpPr>
          <p:nvPr>
            <p:ph type="title"/>
          </p:nvPr>
        </p:nvSpPr>
        <p:spPr/>
        <p:txBody>
          <a:bodyPr/>
          <a:lstStyle/>
          <a:p>
            <a:r>
              <a:rPr lang="nl-NL" dirty="0"/>
              <a:t>Theorie: ‘Zo organiseer je een event’ van Roel Grit</a:t>
            </a:r>
          </a:p>
        </p:txBody>
      </p:sp>
      <p:sp>
        <p:nvSpPr>
          <p:cNvPr id="4" name="Tijdelijke aanduiding voor inhoud 3">
            <a:extLst>
              <a:ext uri="{FF2B5EF4-FFF2-40B4-BE49-F238E27FC236}">
                <a16:creationId xmlns:a16="http://schemas.microsoft.com/office/drawing/2014/main" id="{38748EF5-5491-4773-9975-7A3292874C9D}"/>
              </a:ext>
            </a:extLst>
          </p:cNvPr>
          <p:cNvSpPr>
            <a:spLocks noGrp="1"/>
          </p:cNvSpPr>
          <p:nvPr>
            <p:ph sz="half" idx="1"/>
          </p:nvPr>
        </p:nvSpPr>
        <p:spPr/>
        <p:txBody>
          <a:bodyPr/>
          <a:lstStyle/>
          <a:p>
            <a:r>
              <a:rPr lang="nl-NL" dirty="0"/>
              <a:t>Wie zijn de betrokkenen?</a:t>
            </a:r>
          </a:p>
          <a:p>
            <a:r>
              <a:rPr lang="nl-NL" dirty="0"/>
              <a:t>Stakeholders: persoon, bedrijf of een groep mensen die direct en indirect betrokken zijn bij je evenement.</a:t>
            </a:r>
          </a:p>
        </p:txBody>
      </p:sp>
      <p:pic>
        <p:nvPicPr>
          <p:cNvPr id="6" name="Tijdelijke aanduiding voor inhoud 5">
            <a:extLst>
              <a:ext uri="{FF2B5EF4-FFF2-40B4-BE49-F238E27FC236}">
                <a16:creationId xmlns:a16="http://schemas.microsoft.com/office/drawing/2014/main" id="{FBAA28CC-C732-498B-9446-F688080E29D2}"/>
              </a:ext>
            </a:extLst>
          </p:cNvPr>
          <p:cNvPicPr>
            <a:picLocks noGrp="1" noChangeAspect="1"/>
          </p:cNvPicPr>
          <p:nvPr>
            <p:ph sz="half" idx="2"/>
          </p:nvPr>
        </p:nvPicPr>
        <p:blipFill rotWithShape="1">
          <a:blip r:embed="rId2"/>
          <a:srcRect l="3642" t="21022"/>
          <a:stretch/>
        </p:blipFill>
        <p:spPr>
          <a:xfrm>
            <a:off x="5497442" y="1789472"/>
            <a:ext cx="6399589" cy="5006838"/>
          </a:xfrm>
          <a:prstGeom prst="rect">
            <a:avLst/>
          </a:prstGeom>
        </p:spPr>
      </p:pic>
    </p:spTree>
    <p:extLst>
      <p:ext uri="{BB962C8B-B14F-4D97-AF65-F5344CB8AC3E}">
        <p14:creationId xmlns:p14="http://schemas.microsoft.com/office/powerpoint/2010/main" val="3921124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6">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8">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0">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2">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4">
            <a:extLst>
              <a:ext uri="{FF2B5EF4-FFF2-40B4-BE49-F238E27FC236}">
                <a16:creationId xmlns:a16="http://schemas.microsoft.com/office/drawing/2014/main" id="{D3772EE4-ED5E-4D3A-A306-B22CF8667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 name="Titel 3">
            <a:extLst>
              <a:ext uri="{FF2B5EF4-FFF2-40B4-BE49-F238E27FC236}">
                <a16:creationId xmlns:a16="http://schemas.microsoft.com/office/drawing/2014/main" id="{E63233A3-5A4E-47EC-844D-4EA295C622C2}"/>
              </a:ext>
            </a:extLst>
          </p:cNvPr>
          <p:cNvSpPr>
            <a:spLocks noGrp="1"/>
          </p:cNvSpPr>
          <p:nvPr>
            <p:ph type="title"/>
          </p:nvPr>
        </p:nvSpPr>
        <p:spPr>
          <a:xfrm>
            <a:off x="672280" y="944752"/>
            <a:ext cx="3259016" cy="1462692"/>
          </a:xfrm>
        </p:spPr>
        <p:txBody>
          <a:bodyPr vert="horz" lIns="91440" tIns="45720" rIns="91440" bIns="45720" rtlCol="0" anchor="b">
            <a:normAutofit/>
          </a:bodyPr>
          <a:lstStyle/>
          <a:p>
            <a:r>
              <a:rPr lang="en-US" sz="2800" b="0" kern="1200" cap="all">
                <a:solidFill>
                  <a:srgbClr val="FFFFFF"/>
                </a:solidFill>
                <a:latin typeface="+mj-lt"/>
                <a:ea typeface="+mj-ea"/>
                <a:cs typeface="+mj-cs"/>
              </a:rPr>
              <a:t>Waarover ga je een event organiseren?</a:t>
            </a:r>
          </a:p>
        </p:txBody>
      </p:sp>
      <p:sp>
        <p:nvSpPr>
          <p:cNvPr id="24" name="Rectangle 26">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1" name="Rectangle 30">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5" name="Tijdelijke aanduiding voor inhoud 4">
            <a:extLst>
              <a:ext uri="{FF2B5EF4-FFF2-40B4-BE49-F238E27FC236}">
                <a16:creationId xmlns:a16="http://schemas.microsoft.com/office/drawing/2014/main" id="{07D8E0EF-4C04-4D59-B63A-A59B6A8313DE}"/>
              </a:ext>
            </a:extLst>
          </p:cNvPr>
          <p:cNvSpPr>
            <a:spLocks noGrp="1"/>
          </p:cNvSpPr>
          <p:nvPr>
            <p:ph sz="half" idx="1"/>
          </p:nvPr>
        </p:nvSpPr>
        <p:spPr>
          <a:xfrm>
            <a:off x="671513" y="2536031"/>
            <a:ext cx="3123783" cy="3671936"/>
          </a:xfrm>
        </p:spPr>
        <p:txBody>
          <a:bodyPr vert="horz" lIns="91440" tIns="45720" rIns="91440" bIns="45720" rtlCol="0" anchor="t">
            <a:normAutofit/>
          </a:bodyPr>
          <a:lstStyle/>
          <a:p>
            <a:pPr marL="305435" indent="-305435">
              <a:lnSpc>
                <a:spcPct val="110000"/>
              </a:lnSpc>
            </a:pPr>
            <a:r>
              <a:rPr lang="en-US" dirty="0">
                <a:solidFill>
                  <a:srgbClr val="FFFFFF"/>
                </a:solidFill>
              </a:rPr>
              <a:t>Je </a:t>
            </a:r>
            <a:r>
              <a:rPr lang="en-US" dirty="0" err="1">
                <a:solidFill>
                  <a:srgbClr val="FFFFFF"/>
                </a:solidFill>
              </a:rPr>
              <a:t>bepaalt</a:t>
            </a:r>
            <a:r>
              <a:rPr lang="en-US" dirty="0">
                <a:solidFill>
                  <a:srgbClr val="FFFFFF"/>
                </a:solidFill>
              </a:rPr>
              <a:t> </a:t>
            </a:r>
            <a:r>
              <a:rPr lang="en-US" dirty="0" err="1">
                <a:solidFill>
                  <a:srgbClr val="FFFFFF"/>
                </a:solidFill>
              </a:rPr>
              <a:t>zelf</a:t>
            </a:r>
            <a:r>
              <a:rPr lang="en-US" dirty="0">
                <a:solidFill>
                  <a:srgbClr val="FFFFFF"/>
                </a:solidFill>
              </a:rPr>
              <a:t> het </a:t>
            </a:r>
            <a:r>
              <a:rPr lang="en-US" dirty="0" err="1">
                <a:solidFill>
                  <a:srgbClr val="FFFFFF"/>
                </a:solidFill>
              </a:rPr>
              <a:t>onderwerp</a:t>
            </a:r>
            <a:r>
              <a:rPr lang="en-US" dirty="0">
                <a:solidFill>
                  <a:srgbClr val="FFFFFF"/>
                </a:solidFill>
              </a:rPr>
              <a:t>,</a:t>
            </a:r>
            <a:endParaRPr lang="nl-NL" dirty="0"/>
          </a:p>
          <a:p>
            <a:pPr marL="305435" indent="-305435">
              <a:lnSpc>
                <a:spcPct val="110000"/>
              </a:lnSpc>
            </a:pPr>
            <a:r>
              <a:rPr lang="en-US" dirty="0">
                <a:solidFill>
                  <a:srgbClr val="FFFFFF"/>
                </a:solidFill>
              </a:rPr>
              <a:t>Een </a:t>
            </a:r>
            <a:r>
              <a:rPr lang="en-US" dirty="0" err="1">
                <a:solidFill>
                  <a:srgbClr val="FFFFFF"/>
                </a:solidFill>
              </a:rPr>
              <a:t>opdrachtgever</a:t>
            </a:r>
            <a:r>
              <a:rPr lang="en-US" dirty="0">
                <a:solidFill>
                  <a:srgbClr val="FFFFFF"/>
                </a:solidFill>
              </a:rPr>
              <a:t> </a:t>
            </a:r>
            <a:r>
              <a:rPr lang="en-US" dirty="0" err="1">
                <a:solidFill>
                  <a:srgbClr val="FFFFFF"/>
                </a:solidFill>
              </a:rPr>
              <a:t>bepaalt</a:t>
            </a:r>
            <a:r>
              <a:rPr lang="en-US" dirty="0">
                <a:solidFill>
                  <a:srgbClr val="FFFFFF"/>
                </a:solidFill>
              </a:rPr>
              <a:t> het </a:t>
            </a:r>
            <a:r>
              <a:rPr lang="en-US" dirty="0" err="1">
                <a:solidFill>
                  <a:srgbClr val="FFFFFF"/>
                </a:solidFill>
              </a:rPr>
              <a:t>onderwerp</a:t>
            </a:r>
            <a:r>
              <a:rPr lang="en-US" dirty="0">
                <a:solidFill>
                  <a:srgbClr val="FFFFFF"/>
                </a:solidFill>
              </a:rPr>
              <a:t>,</a:t>
            </a:r>
          </a:p>
          <a:p>
            <a:pPr marL="305435" indent="-305435">
              <a:lnSpc>
                <a:spcPct val="110000"/>
              </a:lnSpc>
            </a:pPr>
            <a:r>
              <a:rPr lang="en-US" dirty="0">
                <a:solidFill>
                  <a:srgbClr val="FFFFFF"/>
                </a:solidFill>
              </a:rPr>
              <a:t>Je docent </a:t>
            </a:r>
            <a:r>
              <a:rPr lang="en-US" dirty="0" err="1">
                <a:solidFill>
                  <a:srgbClr val="FFFFFF"/>
                </a:solidFill>
              </a:rPr>
              <a:t>bepaalt</a:t>
            </a:r>
            <a:r>
              <a:rPr lang="en-US" dirty="0">
                <a:solidFill>
                  <a:srgbClr val="FFFFFF"/>
                </a:solidFill>
              </a:rPr>
              <a:t> het </a:t>
            </a:r>
            <a:r>
              <a:rPr lang="en-US" dirty="0" err="1">
                <a:solidFill>
                  <a:srgbClr val="FFFFFF"/>
                </a:solidFill>
              </a:rPr>
              <a:t>onderwerp</a:t>
            </a:r>
            <a:r>
              <a:rPr lang="en-US" dirty="0">
                <a:solidFill>
                  <a:srgbClr val="FFFFFF"/>
                </a:solidFill>
              </a:rPr>
              <a:t>,</a:t>
            </a:r>
          </a:p>
          <a:p>
            <a:pPr marL="305435" indent="-305435">
              <a:lnSpc>
                <a:spcPct val="110000"/>
              </a:lnSpc>
            </a:pPr>
            <a:r>
              <a:rPr lang="en-US" dirty="0">
                <a:solidFill>
                  <a:srgbClr val="FFFFFF"/>
                </a:solidFill>
              </a:rPr>
              <a:t>Een event </a:t>
            </a:r>
            <a:r>
              <a:rPr lang="en-US" dirty="0" err="1">
                <a:solidFill>
                  <a:srgbClr val="FFFFFF"/>
                </a:solidFill>
              </a:rPr>
              <a:t>organiseren</a:t>
            </a:r>
            <a:r>
              <a:rPr lang="en-US" dirty="0">
                <a:solidFill>
                  <a:srgbClr val="FFFFFF"/>
                </a:solidFill>
              </a:rPr>
              <a:t> in je </a:t>
            </a:r>
            <a:r>
              <a:rPr lang="en-US" dirty="0" err="1">
                <a:solidFill>
                  <a:srgbClr val="FFFFFF"/>
                </a:solidFill>
              </a:rPr>
              <a:t>werk</a:t>
            </a:r>
          </a:p>
          <a:p>
            <a:pPr marL="305435" indent="-305435">
              <a:lnSpc>
                <a:spcPct val="110000"/>
              </a:lnSpc>
            </a:pPr>
            <a:endParaRPr lang="en-US">
              <a:solidFill>
                <a:srgbClr val="FFFFFF"/>
              </a:solidFill>
            </a:endParaRPr>
          </a:p>
          <a:p>
            <a:pPr marL="305435" indent="-305435">
              <a:lnSpc>
                <a:spcPct val="110000"/>
              </a:lnSpc>
            </a:pPr>
            <a:r>
              <a:rPr lang="en-US" b="1" dirty="0">
                <a:solidFill>
                  <a:srgbClr val="FFFFFF"/>
                </a:solidFill>
              </a:rPr>
              <a:t>Een </a:t>
            </a:r>
            <a:r>
              <a:rPr lang="en-US" b="1" dirty="0" err="1">
                <a:solidFill>
                  <a:srgbClr val="FFFFFF"/>
                </a:solidFill>
              </a:rPr>
              <a:t>echt</a:t>
            </a:r>
            <a:r>
              <a:rPr lang="en-US" b="1" dirty="0">
                <a:solidFill>
                  <a:srgbClr val="FFFFFF"/>
                </a:solidFill>
              </a:rPr>
              <a:t> event </a:t>
            </a:r>
            <a:r>
              <a:rPr lang="en-US" b="1" dirty="0" err="1">
                <a:solidFill>
                  <a:srgbClr val="FFFFFF"/>
                </a:solidFill>
              </a:rPr>
              <a:t>organiseren</a:t>
            </a:r>
            <a:r>
              <a:rPr lang="en-US" b="1" dirty="0">
                <a:solidFill>
                  <a:srgbClr val="FFFFFF"/>
                </a:solidFill>
              </a:rPr>
              <a:t> of </a:t>
            </a:r>
            <a:r>
              <a:rPr lang="en-US" b="1" dirty="0" err="1">
                <a:solidFill>
                  <a:srgbClr val="FFFFFF"/>
                </a:solidFill>
              </a:rPr>
              <a:t>eerst</a:t>
            </a:r>
            <a:r>
              <a:rPr lang="en-US" b="1" dirty="0">
                <a:solidFill>
                  <a:srgbClr val="FFFFFF"/>
                </a:solidFill>
              </a:rPr>
              <a:t> </a:t>
            </a:r>
            <a:r>
              <a:rPr lang="en-US" b="1" dirty="0" err="1">
                <a:solidFill>
                  <a:srgbClr val="FFFFFF"/>
                </a:solidFill>
              </a:rPr>
              <a:t>oefenen</a:t>
            </a:r>
            <a:r>
              <a:rPr lang="en-US" b="1" dirty="0">
                <a:solidFill>
                  <a:srgbClr val="FFFFFF"/>
                </a:solidFill>
              </a:rPr>
              <a:t>?</a:t>
            </a:r>
          </a:p>
        </p:txBody>
      </p:sp>
      <p:pic>
        <p:nvPicPr>
          <p:cNvPr id="12" name="Tijdelijke aanduiding voor inhoud 11">
            <a:extLst>
              <a:ext uri="{FF2B5EF4-FFF2-40B4-BE49-F238E27FC236}">
                <a16:creationId xmlns:a16="http://schemas.microsoft.com/office/drawing/2014/main" id="{72E20385-8294-4047-87EC-78219D89BE2E}"/>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11216"/>
          <a:stretch/>
        </p:blipFill>
        <p:spPr>
          <a:xfrm>
            <a:off x="4241830" y="601200"/>
            <a:ext cx="7503636" cy="5789365"/>
          </a:xfrm>
          <a:prstGeom prst="rect">
            <a:avLst/>
          </a:prstGeom>
        </p:spPr>
      </p:pic>
    </p:spTree>
    <p:extLst>
      <p:ext uri="{BB962C8B-B14F-4D97-AF65-F5344CB8AC3E}">
        <p14:creationId xmlns:p14="http://schemas.microsoft.com/office/powerpoint/2010/main" val="86822134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BEC7AC-35F3-40CF-88C1-062BE839BC44}"/>
              </a:ext>
            </a:extLst>
          </p:cNvPr>
          <p:cNvSpPr>
            <a:spLocks noGrp="1"/>
          </p:cNvSpPr>
          <p:nvPr>
            <p:ph type="title"/>
          </p:nvPr>
        </p:nvSpPr>
        <p:spPr/>
        <p:txBody>
          <a:bodyPr>
            <a:normAutofit fontScale="90000"/>
          </a:bodyPr>
          <a:lstStyle/>
          <a:p>
            <a:r>
              <a:rPr lang="nl-NL" dirty="0"/>
              <a:t>Theorie uitleg Stap 1 uit: </a:t>
            </a:r>
            <a:br>
              <a:rPr lang="nl-NL" dirty="0"/>
            </a:br>
            <a:r>
              <a:rPr lang="nl-NL" dirty="0"/>
              <a:t>zo organiseer je een Event, Roel Grit </a:t>
            </a:r>
            <a:br>
              <a:rPr lang="nl-NL" dirty="0"/>
            </a:br>
            <a:endParaRPr lang="nl-NL" dirty="0"/>
          </a:p>
        </p:txBody>
      </p:sp>
      <p:sp>
        <p:nvSpPr>
          <p:cNvPr id="3" name="Tijdelijke aanduiding voor inhoud 2">
            <a:extLst>
              <a:ext uri="{FF2B5EF4-FFF2-40B4-BE49-F238E27FC236}">
                <a16:creationId xmlns:a16="http://schemas.microsoft.com/office/drawing/2014/main" id="{FAFA10AA-333B-46D1-8BF6-AF2A5D39EA03}"/>
              </a:ext>
            </a:extLst>
          </p:cNvPr>
          <p:cNvSpPr>
            <a:spLocks noGrp="1"/>
          </p:cNvSpPr>
          <p:nvPr>
            <p:ph sz="half" idx="1"/>
          </p:nvPr>
        </p:nvSpPr>
        <p:spPr/>
        <p:txBody>
          <a:bodyPr>
            <a:normAutofit/>
          </a:bodyPr>
          <a:lstStyle/>
          <a:p>
            <a:pPr marL="0" indent="0" fontAlgn="base">
              <a:buNone/>
            </a:pPr>
            <a:r>
              <a:rPr lang="nl-NL" b="1" dirty="0"/>
              <a:t>Stap 1: Formuleer je idee</a:t>
            </a:r>
          </a:p>
          <a:p>
            <a:pPr fontAlgn="base"/>
            <a:r>
              <a:rPr lang="nl-NL" dirty="0"/>
              <a:t>Je formuleert je idee en zorgt dat je duidelijk beeld krijgt voor wie je een evenement wilt organiseren</a:t>
            </a:r>
          </a:p>
          <a:p>
            <a:pPr fontAlgn="base"/>
            <a:r>
              <a:rPr lang="nl-NL" dirty="0"/>
              <a:t>Deze stap is afgerond als je een voorlopige begroting en een programma hebt opgesteld</a:t>
            </a:r>
          </a:p>
          <a:p>
            <a:pPr fontAlgn="base"/>
            <a:r>
              <a:rPr lang="nl-NL" dirty="0"/>
              <a:t>Waarin hoofdlijnen zijn vastgelegd</a:t>
            </a:r>
          </a:p>
          <a:p>
            <a:pPr fontAlgn="base"/>
            <a:r>
              <a:rPr lang="nl-NL" dirty="0"/>
              <a:t>Wat, wie, welk tijdstip en welke plaats organiseren.</a:t>
            </a:r>
          </a:p>
          <a:p>
            <a:pPr fontAlgn="base"/>
            <a:endParaRPr lang="nl-NL" dirty="0"/>
          </a:p>
          <a:p>
            <a:pPr fontAlgn="base"/>
            <a:endParaRPr lang="nl-NL" dirty="0"/>
          </a:p>
          <a:p>
            <a:endParaRPr lang="nl-NL" dirty="0"/>
          </a:p>
        </p:txBody>
      </p:sp>
      <p:pic>
        <p:nvPicPr>
          <p:cNvPr id="5" name="Tijdelijke aanduiding voor inhoud 4">
            <a:extLst>
              <a:ext uri="{FF2B5EF4-FFF2-40B4-BE49-F238E27FC236}">
                <a16:creationId xmlns:a16="http://schemas.microsoft.com/office/drawing/2014/main" id="{9E56AB14-97EF-48C9-98AE-53FA739FDF6F}"/>
              </a:ext>
            </a:extLst>
          </p:cNvPr>
          <p:cNvPicPr>
            <a:picLocks noGrp="1" noChangeAspect="1"/>
          </p:cNvPicPr>
          <p:nvPr>
            <p:ph sz="half" idx="2"/>
          </p:nvPr>
        </p:nvPicPr>
        <p:blipFill>
          <a:blip r:embed="rId2"/>
          <a:stretch>
            <a:fillRect/>
          </a:stretch>
        </p:blipFill>
        <p:spPr>
          <a:xfrm>
            <a:off x="6997233" y="-21924"/>
            <a:ext cx="5194767" cy="6900384"/>
          </a:xfrm>
          <a:prstGeom prst="rect">
            <a:avLst/>
          </a:prstGeom>
        </p:spPr>
      </p:pic>
    </p:spTree>
    <p:extLst>
      <p:ext uri="{BB962C8B-B14F-4D97-AF65-F5344CB8AC3E}">
        <p14:creationId xmlns:p14="http://schemas.microsoft.com/office/powerpoint/2010/main" val="2515014697"/>
      </p:ext>
    </p:extLst>
  </p:cSld>
  <p:clrMapOvr>
    <a:masterClrMapping/>
  </p:clrMapOvr>
</p:sld>
</file>

<file path=ppt/theme/theme1.xml><?xml version="1.0" encoding="utf-8"?>
<a:theme xmlns:a="http://schemas.openxmlformats.org/drawingml/2006/main" name="DividendVTI">
  <a:themeElements>
    <a:clrScheme name="AnalogousFromLightSeedLeftStep">
      <a:dk1>
        <a:srgbClr val="000000"/>
      </a:dk1>
      <a:lt1>
        <a:srgbClr val="FFFFFF"/>
      </a:lt1>
      <a:dk2>
        <a:srgbClr val="243E41"/>
      </a:dk2>
      <a:lt2>
        <a:srgbClr val="EEE9E9"/>
      </a:lt2>
      <a:accent1>
        <a:srgbClr val="80A9A7"/>
      </a:accent1>
      <a:accent2>
        <a:srgbClr val="75AB91"/>
      </a:accent2>
      <a:accent3>
        <a:srgbClr val="81AC86"/>
      </a:accent3>
      <a:accent4>
        <a:srgbClr val="86AC76"/>
      </a:accent4>
      <a:accent5>
        <a:srgbClr val="9AA57D"/>
      </a:accent5>
      <a:accent6>
        <a:srgbClr val="A9A274"/>
      </a:accent6>
      <a:hlink>
        <a:srgbClr val="B47477"/>
      </a:hlink>
      <a:folHlink>
        <a:srgbClr val="848484"/>
      </a:folHlink>
    </a:clrScheme>
    <a:fontScheme name="Dividend">
      <a:majorFont>
        <a:latin typeface="Arial Nova Ligh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ova Ligh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61ECA2988461042810F067212C4C352" ma:contentTypeVersion="2" ma:contentTypeDescription="Een nieuw document maken." ma:contentTypeScope="" ma:versionID="ec8cfbac6970e9deff08ef6de489fb04">
  <xsd:schema xmlns:xsd="http://www.w3.org/2001/XMLSchema" xmlns:xs="http://www.w3.org/2001/XMLSchema" xmlns:p="http://schemas.microsoft.com/office/2006/metadata/properties" xmlns:ns2="3b9a9dbb-d07a-4c9c-a314-4e122d61947e" targetNamespace="http://schemas.microsoft.com/office/2006/metadata/properties" ma:root="true" ma:fieldsID="7897795e7ba47bc9f5a3c2f79f731d25" ns2:_="">
    <xsd:import namespace="3b9a9dbb-d07a-4c9c-a314-4e122d61947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9a9dbb-d07a-4c9c-a314-4e122d6194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30C0A0-DAEA-4DCC-8344-5662B71D0CC1}">
  <ds:schemaRefs>
    <ds:schemaRef ds:uri="http://schemas.microsoft.com/sharepoint/v3/contenttype/forms"/>
  </ds:schemaRefs>
</ds:datastoreItem>
</file>

<file path=customXml/itemProps2.xml><?xml version="1.0" encoding="utf-8"?>
<ds:datastoreItem xmlns:ds="http://schemas.openxmlformats.org/officeDocument/2006/customXml" ds:itemID="{ADC66FE0-E2DF-43A8-A1B3-9A146A518D1A}">
  <ds:schemaRefs>
    <ds:schemaRef ds:uri="http://purl.org/dc/dcmitype/"/>
    <ds:schemaRef ds:uri="http://schemas.microsoft.com/office/2006/metadata/properties"/>
    <ds:schemaRef ds:uri="3921ce65-eed1-45a3-b20b-ae41900079f8"/>
    <ds:schemaRef ds:uri="http://schemas.openxmlformats.org/package/2006/metadata/core-properties"/>
    <ds:schemaRef ds:uri="http://purl.org/dc/terms/"/>
    <ds:schemaRef ds:uri="http://purl.org/dc/elements/1.1/"/>
    <ds:schemaRef ds:uri="http://schemas.microsoft.com/office/2006/documentManagement/types"/>
    <ds:schemaRef ds:uri="http://schemas.microsoft.com/office/infopath/2007/PartnerControls"/>
    <ds:schemaRef ds:uri="04a8cfdc-dc7c-4728-8468-1752323b6dce"/>
    <ds:schemaRef ds:uri="http://www.w3.org/XML/1998/namespace"/>
  </ds:schemaRefs>
</ds:datastoreItem>
</file>

<file path=customXml/itemProps3.xml><?xml version="1.0" encoding="utf-8"?>
<ds:datastoreItem xmlns:ds="http://schemas.openxmlformats.org/officeDocument/2006/customXml" ds:itemID="{50F4DAEB-2306-4FE0-8A22-7AAE05392BA6}"/>
</file>

<file path=docProps/app.xml><?xml version="1.0" encoding="utf-8"?>
<Properties xmlns="http://schemas.openxmlformats.org/officeDocument/2006/extended-properties" xmlns:vt="http://schemas.openxmlformats.org/officeDocument/2006/docPropsVTypes">
  <TotalTime>19</TotalTime>
  <Words>548</Words>
  <Application>Microsoft Office PowerPoint</Application>
  <PresentationFormat>Breedbeeld</PresentationFormat>
  <Paragraphs>73</Paragraphs>
  <Slides>14</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 Nova Light</vt:lpstr>
      <vt:lpstr>Calibri</vt:lpstr>
      <vt:lpstr>Wingdings 2</vt:lpstr>
      <vt:lpstr>DividendVTI</vt:lpstr>
      <vt:lpstr>VT P3 les 1&amp;2</vt:lpstr>
      <vt:lpstr>Vandaag</vt:lpstr>
      <vt:lpstr>Opbouw lessen Vt en Stad van de Toekomst</vt:lpstr>
      <vt:lpstr> Ook de toekomst Van de Vrijetijd is Groen   </vt:lpstr>
      <vt:lpstr>Wat gaan we met La 4 doen?</vt:lpstr>
      <vt:lpstr>Theorie: ‘Zo organiseer je een event’ van Roel Grit</vt:lpstr>
      <vt:lpstr>Theorie: ‘Zo organiseer je een event’ van Roel Grit</vt:lpstr>
      <vt:lpstr>Waarover ga je een event organiseren?</vt:lpstr>
      <vt:lpstr>Theorie uitleg Stap 1 uit:  zo organiseer je een Event, Roel Grit  </vt:lpstr>
      <vt:lpstr>Stap 1: formuleer je idee</vt:lpstr>
      <vt:lpstr>Input Visiedocument vanuit Vrijetijd</vt:lpstr>
      <vt:lpstr>Een Slimme stad introduceren   </vt:lpstr>
      <vt:lpstr>Trendrapport</vt:lpstr>
      <vt:lpstr>Werken aan LA en ‘excursies’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VT P3 les 1&amp;2</dc:title>
  <dc:creator>Eva Vermeulen</dc:creator>
  <cp:lastModifiedBy>Machiel Huizer</cp:lastModifiedBy>
  <cp:revision>10</cp:revision>
  <dcterms:created xsi:type="dcterms:W3CDTF">2020-02-12T13:45:09Z</dcterms:created>
  <dcterms:modified xsi:type="dcterms:W3CDTF">2021-02-05T07:46:03Z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0x010100961ECA2988461042810F067212C4C352</vt:lpwstr>
  </property>
</Properties>
</file>